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lice" charset="1" panose="00000500000000000000"/>
      <p:regular r:id="rId18"/>
    </p:embeddedFont>
    <p:embeddedFont>
      <p:font typeface="Poppins" charset="1" panose="00000500000000000000"/>
      <p:regular r:id="rId19"/>
    </p:embeddedFont>
    <p:embeddedFont>
      <p:font typeface="Alice Bold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93659" y="1702613"/>
            <a:ext cx="16230600" cy="6881774"/>
          </a:xfrm>
          <a:custGeom>
            <a:avLst/>
            <a:gdLst/>
            <a:ahLst/>
            <a:cxnLst/>
            <a:rect r="r" b="b" t="t" l="l"/>
            <a:pathLst>
              <a:path h="6881774" w="16230600">
                <a:moveTo>
                  <a:pt x="0" y="0"/>
                </a:moveTo>
                <a:lnTo>
                  <a:pt x="16230600" y="0"/>
                </a:lnTo>
                <a:lnTo>
                  <a:pt x="16230600" y="6881774"/>
                </a:lnTo>
                <a:lnTo>
                  <a:pt x="0" y="68817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24100" y="1651339"/>
            <a:ext cx="8474061" cy="1137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23"/>
              </a:lnSpc>
            </a:pPr>
            <a:r>
              <a:rPr lang="en-US" sz="8423" spc="-168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DOCCONNECT+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15701962" y="1919288"/>
            <a:ext cx="0" cy="360567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2424100" y="3431051"/>
            <a:ext cx="12049374" cy="5042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Project Title: DocConnect+</a:t>
            </a:r>
          </a:p>
          <a:p>
            <a:pPr algn="just">
              <a:lnSpc>
                <a:spcPts val="2397"/>
              </a:lnSpc>
              <a:spcBef>
                <a:spcPct val="0"/>
              </a:spcBef>
            </a:pPr>
          </a:p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Team Members: </a:t>
            </a:r>
          </a:p>
          <a:p>
            <a:pPr algn="just">
              <a:lnSpc>
                <a:spcPts val="2397"/>
              </a:lnSpc>
              <a:spcBef>
                <a:spcPct val="0"/>
              </a:spcBef>
            </a:pPr>
          </a:p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Shivam Jadham 0818CS221190 </a:t>
            </a:r>
          </a:p>
          <a:p>
            <a:pPr algn="just">
              <a:lnSpc>
                <a:spcPts val="2397"/>
              </a:lnSpc>
              <a:spcBef>
                <a:spcPct val="0"/>
              </a:spcBef>
            </a:pPr>
          </a:p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Vibha Kushwaha 0818CS233D07 ,</a:t>
            </a:r>
          </a:p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 </a:t>
            </a:r>
          </a:p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Rohit Barwahe 0818CS221171</a:t>
            </a:r>
          </a:p>
          <a:p>
            <a:pPr algn="just">
              <a:lnSpc>
                <a:spcPts val="2397"/>
              </a:lnSpc>
              <a:spcBef>
                <a:spcPct val="0"/>
              </a:spcBef>
            </a:pPr>
          </a:p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Rishabh Chouhan 0818CS221161</a:t>
            </a:r>
          </a:p>
          <a:p>
            <a:pPr algn="just">
              <a:lnSpc>
                <a:spcPts val="2397"/>
              </a:lnSpc>
              <a:spcBef>
                <a:spcPct val="0"/>
              </a:spcBef>
            </a:pPr>
          </a:p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Guide / Mentor : Prof.Smita Marwadi</a:t>
            </a:r>
          </a:p>
          <a:p>
            <a:pPr algn="just">
              <a:lnSpc>
                <a:spcPts val="2397"/>
              </a:lnSpc>
              <a:spcBef>
                <a:spcPct val="0"/>
              </a:spcBef>
            </a:pPr>
          </a:p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Department &amp; College: Department of Computer Science &amp; Engineering, Indore</a:t>
            </a:r>
          </a:p>
          <a:p>
            <a:pPr algn="just">
              <a:lnSpc>
                <a:spcPts val="2397"/>
              </a:lnSpc>
              <a:spcBef>
                <a:spcPct val="0"/>
              </a:spcBef>
            </a:pPr>
          </a:p>
          <a:p>
            <a:pPr algn="just">
              <a:lnSpc>
                <a:spcPts val="2397"/>
              </a:lnSpc>
              <a:spcBef>
                <a:spcPct val="0"/>
              </a:spcBef>
            </a:pPr>
            <a:r>
              <a:rPr lang="en-US" sz="2397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 Institute of Scienvce and Technology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0603" y="3489244"/>
            <a:ext cx="16926793" cy="6429627"/>
          </a:xfrm>
          <a:custGeom>
            <a:avLst/>
            <a:gdLst/>
            <a:ahLst/>
            <a:cxnLst/>
            <a:rect r="r" b="b" t="t" l="l"/>
            <a:pathLst>
              <a:path h="6429627" w="16926793">
                <a:moveTo>
                  <a:pt x="0" y="0"/>
                </a:moveTo>
                <a:lnTo>
                  <a:pt x="16926794" y="0"/>
                </a:lnTo>
                <a:lnTo>
                  <a:pt x="16926794" y="6429627"/>
                </a:lnTo>
                <a:lnTo>
                  <a:pt x="0" y="64296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-2079" t="0" r="-5962" b="-2059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14701" y="2021896"/>
            <a:ext cx="10897617" cy="1467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44"/>
              </a:lnSpc>
            </a:pPr>
            <a:r>
              <a:rPr lang="en-US" sz="5644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CONCLUSION &amp; FUTURE WORK</a:t>
            </a:r>
          </a:p>
          <a:p>
            <a:pPr algn="just">
              <a:lnSpc>
                <a:spcPts val="564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414701" y="3824572"/>
            <a:ext cx="13927341" cy="5025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Achievements</a:t>
            </a:r>
          </a:p>
          <a:p>
            <a:pPr algn="just" marL="0" indent="0" lvl="0">
              <a:lnSpc>
                <a:spcPts val="3359"/>
              </a:lnSpc>
            </a:pP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Built a Digital Appointment System for easy booking and reduced waiting time.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Added AI-based Health Suggestions for personalized recommendations.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Done Cloud Deployment to ensure scalability and secure access.</a:t>
            </a:r>
          </a:p>
          <a:p>
            <a:pPr algn="just">
              <a:lnSpc>
                <a:spcPts val="3359"/>
              </a:lnSpc>
            </a:pPr>
          </a:p>
          <a:p>
            <a:pPr algn="just" marL="0" indent="0" lvl="0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Future Enhancements</a:t>
            </a:r>
          </a:p>
          <a:p>
            <a:pPr algn="just" marL="0" indent="0" lvl="0">
              <a:lnSpc>
                <a:spcPts val="3359"/>
              </a:lnSpc>
            </a:pP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Wearable Device Integration for real-time health tracking.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Online Payment Gateway for hassle-free transactions.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Multilingual Voice Assistant to support rural and regional users.</a:t>
            </a:r>
          </a:p>
          <a:p>
            <a:pPr algn="just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6750" y="627888"/>
            <a:ext cx="17249429" cy="7754112"/>
          </a:xfrm>
          <a:custGeom>
            <a:avLst/>
            <a:gdLst/>
            <a:ahLst/>
            <a:cxnLst/>
            <a:rect r="r" b="b" t="t" l="l"/>
            <a:pathLst>
              <a:path h="7754112" w="17249429">
                <a:moveTo>
                  <a:pt x="0" y="0"/>
                </a:moveTo>
                <a:lnTo>
                  <a:pt x="17249429" y="0"/>
                </a:lnTo>
                <a:lnTo>
                  <a:pt x="17249429" y="7754112"/>
                </a:lnTo>
                <a:lnTo>
                  <a:pt x="0" y="77541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0" r="-602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2836216" y="3112049"/>
            <a:ext cx="0" cy="1789062"/>
          </a:xfrm>
          <a:prstGeom prst="line">
            <a:avLst/>
          </a:prstGeom>
          <a:ln cap="flat" w="9525">
            <a:solidFill>
              <a:srgbClr val="C3C5C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V="true">
            <a:off x="2836216" y="6773068"/>
            <a:ext cx="0" cy="3513932"/>
          </a:xfrm>
          <a:prstGeom prst="line">
            <a:avLst/>
          </a:prstGeom>
          <a:ln cap="flat" w="9525">
            <a:solidFill>
              <a:srgbClr val="C3C5C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571750" y="1905000"/>
            <a:ext cx="538456" cy="538456"/>
          </a:xfrm>
          <a:custGeom>
            <a:avLst/>
            <a:gdLst/>
            <a:ahLst/>
            <a:cxnLst/>
            <a:rect r="r" b="b" t="t" l="l"/>
            <a:pathLst>
              <a:path h="538456" w="538456">
                <a:moveTo>
                  <a:pt x="0" y="0"/>
                </a:moveTo>
                <a:lnTo>
                  <a:pt x="538456" y="0"/>
                </a:lnTo>
                <a:lnTo>
                  <a:pt x="538456" y="538456"/>
                </a:lnTo>
                <a:lnTo>
                  <a:pt x="0" y="5384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585456" y="5567861"/>
            <a:ext cx="524750" cy="538456"/>
          </a:xfrm>
          <a:custGeom>
            <a:avLst/>
            <a:gdLst/>
            <a:ahLst/>
            <a:cxnLst/>
            <a:rect r="r" b="b" t="t" l="l"/>
            <a:pathLst>
              <a:path h="538456" w="524750">
                <a:moveTo>
                  <a:pt x="0" y="0"/>
                </a:moveTo>
                <a:lnTo>
                  <a:pt x="524750" y="0"/>
                </a:lnTo>
                <a:lnTo>
                  <a:pt x="524750" y="538457"/>
                </a:lnTo>
                <a:lnTo>
                  <a:pt x="0" y="5384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068174" y="1990725"/>
            <a:ext cx="3805833" cy="123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2"/>
              </a:lnSpc>
            </a:pPr>
            <a:r>
              <a:rPr lang="en-US" sz="4752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REFERENCES</a:t>
            </a:r>
          </a:p>
          <a:p>
            <a:pPr algn="l">
              <a:lnSpc>
                <a:spcPts val="4752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068174" y="3407591"/>
            <a:ext cx="9752137" cy="3825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C3C5C6"/>
                </a:solidFill>
                <a:latin typeface="Alice"/>
                <a:ea typeface="Alice"/>
                <a:cs typeface="Alice"/>
                <a:sym typeface="Alice"/>
              </a:rPr>
              <a:t>World</a:t>
            </a:r>
            <a:r>
              <a:rPr lang="en-US" sz="2400">
                <a:solidFill>
                  <a:srgbClr val="C3C5C6"/>
                </a:solidFill>
                <a:latin typeface="Alice"/>
                <a:ea typeface="Alice"/>
                <a:cs typeface="Alice"/>
                <a:sym typeface="Alice"/>
              </a:rPr>
              <a:t> Health Organization – Digital Health Systems and Innovations (WHO, 2023).</a:t>
            </a:r>
          </a:p>
          <a:p>
            <a:pPr algn="just">
              <a:lnSpc>
                <a:spcPts val="3359"/>
              </a:lnSpc>
            </a:pPr>
          </a:p>
          <a:p>
            <a:pPr algn="just" marL="521036" indent="-260518" lvl="1">
              <a:lnSpc>
                <a:spcPts val="3378"/>
              </a:lnSpc>
              <a:buFont typeface="Arial"/>
              <a:buChar char="•"/>
            </a:pPr>
            <a:r>
              <a:rPr lang="en-US" sz="2413">
                <a:solidFill>
                  <a:srgbClr val="C3C5C6"/>
                </a:solidFill>
                <a:latin typeface="Alice"/>
                <a:ea typeface="Alice"/>
                <a:cs typeface="Alice"/>
                <a:sym typeface="Alice"/>
              </a:rPr>
              <a:t>Menon, R. &amp; Sinha, S. – AI-powered Healthcare Appointment Systems – A Review, IJCA, 2021.</a:t>
            </a:r>
          </a:p>
          <a:p>
            <a:pPr algn="just">
              <a:lnSpc>
                <a:spcPts val="3378"/>
              </a:lnSpc>
            </a:pPr>
          </a:p>
          <a:p>
            <a:pPr algn="just" marL="521036" indent="-260518" lvl="1">
              <a:lnSpc>
                <a:spcPts val="3378"/>
              </a:lnSpc>
              <a:buFont typeface="Arial"/>
              <a:buChar char="•"/>
            </a:pPr>
            <a:r>
              <a:rPr lang="en-US" sz="2413">
                <a:solidFill>
                  <a:srgbClr val="C3C5C6"/>
                </a:solidFill>
                <a:latin typeface="Alice"/>
                <a:ea typeface="Alice"/>
                <a:cs typeface="Alice"/>
                <a:sym typeface="Alice"/>
              </a:rPr>
              <a:t>ResearchGate – AI in Healthcare: Current Trends and Applications, 2020.</a:t>
            </a:r>
          </a:p>
          <a:p>
            <a:pPr algn="just">
              <a:lnSpc>
                <a:spcPts val="3378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71750" y="1905000"/>
            <a:ext cx="13144500" cy="5573268"/>
          </a:xfrm>
          <a:custGeom>
            <a:avLst/>
            <a:gdLst/>
            <a:ahLst/>
            <a:cxnLst/>
            <a:rect r="r" b="b" t="t" l="l"/>
            <a:pathLst>
              <a:path h="5573268" w="13144500">
                <a:moveTo>
                  <a:pt x="0" y="0"/>
                </a:moveTo>
                <a:lnTo>
                  <a:pt x="13144500" y="0"/>
                </a:lnTo>
                <a:lnTo>
                  <a:pt x="13144500" y="5573268"/>
                </a:lnTo>
                <a:lnTo>
                  <a:pt x="0" y="55732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381068" y="3686810"/>
            <a:ext cx="7026020" cy="1456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THA</a:t>
            </a: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NK YOU FOR LISTENING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71750" y="2000250"/>
            <a:ext cx="5633208" cy="1456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00"/>
              </a:lnSpc>
            </a:pP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INTR</a:t>
            </a: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ODUCTION</a:t>
            </a:r>
          </a:p>
          <a:p>
            <a:pPr algn="l">
              <a:lnSpc>
                <a:spcPts val="5600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289573" y="3194818"/>
            <a:ext cx="16728834" cy="7092182"/>
          </a:xfrm>
          <a:custGeom>
            <a:avLst/>
            <a:gdLst/>
            <a:ahLst/>
            <a:cxnLst/>
            <a:rect r="r" b="b" t="t" l="l"/>
            <a:pathLst>
              <a:path h="7092182" w="16728834">
                <a:moveTo>
                  <a:pt x="0" y="0"/>
                </a:moveTo>
                <a:lnTo>
                  <a:pt x="16728834" y="0"/>
                </a:lnTo>
                <a:lnTo>
                  <a:pt x="16728834" y="7092182"/>
                </a:lnTo>
                <a:lnTo>
                  <a:pt x="0" y="70921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0" r="-1918" b="-193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44526" y="3647950"/>
            <a:ext cx="14354349" cy="5025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In many healthcare centers, app</a:t>
            </a: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ointment management is still manual or partially digital, leading to inefficiency and poor patient experience.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Patients commonly face long waiting times, scheduling errors, and lack of transparency in the process.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Our project introduces a modern, cloud-ready and AI-driven web application designed to make healthcare services more efficient, secure, and scalable.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The system aims to streamline patient-doctor interaction, reduce waiting times, and provide smarter healthcare management.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10278" y="0"/>
            <a:ext cx="3876497" cy="10287000"/>
            <a:chOff x="0" y="0"/>
            <a:chExt cx="1020970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0970" cy="2709333"/>
            </a:xfrm>
            <a:custGeom>
              <a:avLst/>
              <a:gdLst/>
              <a:ahLst/>
              <a:cxnLst/>
              <a:rect r="r" b="b" t="t" l="l"/>
              <a:pathLst>
                <a:path h="2709333" w="1020970">
                  <a:moveTo>
                    <a:pt x="0" y="0"/>
                  </a:moveTo>
                  <a:lnTo>
                    <a:pt x="1020970" y="0"/>
                  </a:lnTo>
                  <a:lnTo>
                    <a:pt x="1020970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0"/>
                  </a:srgbClr>
                </a:gs>
                <a:gs pos="50000">
                  <a:srgbClr val="000000">
                    <a:alpha val="485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1020970" cy="26998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0">
            <a:off x="0" y="2628294"/>
            <a:ext cx="18288000" cy="7658706"/>
          </a:xfrm>
          <a:custGeom>
            <a:avLst/>
            <a:gdLst/>
            <a:ahLst/>
            <a:cxnLst/>
            <a:rect r="r" b="b" t="t" l="l"/>
            <a:pathLst>
              <a:path h="7658706" w="18288000">
                <a:moveTo>
                  <a:pt x="18288000" y="0"/>
                </a:moveTo>
                <a:lnTo>
                  <a:pt x="0" y="0"/>
                </a:lnTo>
                <a:lnTo>
                  <a:pt x="0" y="7658706"/>
                </a:lnTo>
                <a:lnTo>
                  <a:pt x="18288000" y="7658706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-1491" r="-5755" b="-558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278815" y="2487281"/>
            <a:ext cx="7912928" cy="1456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PROBLEM STATEMENT</a:t>
            </a:r>
          </a:p>
          <a:p>
            <a:pPr algn="l">
              <a:lnSpc>
                <a:spcPts val="56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278815" y="3886821"/>
            <a:ext cx="13768471" cy="4187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701" indent="-259350" lvl="1">
              <a:lnSpc>
                <a:spcPts val="3363"/>
              </a:lnSpc>
              <a:buFont typeface="Arial"/>
              <a:buChar char="•"/>
            </a:pPr>
            <a:r>
              <a:rPr lang="en-US" sz="2402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Man</a:t>
            </a:r>
            <a:r>
              <a:rPr lang="en-US" sz="2402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ual booking leads to delays, errors, and double appointments.</a:t>
            </a:r>
          </a:p>
          <a:p>
            <a:pPr algn="l">
              <a:lnSpc>
                <a:spcPts val="3363"/>
              </a:lnSpc>
            </a:pPr>
          </a:p>
          <a:p>
            <a:pPr algn="l" marL="518701" indent="-259350" lvl="1">
              <a:lnSpc>
                <a:spcPts val="3363"/>
              </a:lnSpc>
              <a:buFont typeface="Arial"/>
              <a:buChar char="•"/>
            </a:pPr>
            <a:r>
              <a:rPr lang="en-US" sz="2402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No real-time updates on doctor availability.</a:t>
            </a:r>
          </a:p>
          <a:p>
            <a:pPr algn="l">
              <a:lnSpc>
                <a:spcPts val="3363"/>
              </a:lnSpc>
            </a:pPr>
          </a:p>
          <a:p>
            <a:pPr algn="l" marL="518701" indent="-259350" lvl="1">
              <a:lnSpc>
                <a:spcPts val="3363"/>
              </a:lnSpc>
              <a:buFont typeface="Arial"/>
              <a:buChar char="•"/>
            </a:pPr>
            <a:r>
              <a:rPr lang="en-US" sz="2402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Patient records are scattered, no centralized system.</a:t>
            </a:r>
          </a:p>
          <a:p>
            <a:pPr algn="l">
              <a:lnSpc>
                <a:spcPts val="3363"/>
              </a:lnSpc>
            </a:pPr>
          </a:p>
          <a:p>
            <a:pPr algn="l" marL="518701" indent="-259350" lvl="1">
              <a:lnSpc>
                <a:spcPts val="3363"/>
              </a:lnSpc>
              <a:buFont typeface="Arial"/>
              <a:buChar char="•"/>
            </a:pPr>
            <a:r>
              <a:rPr lang="en-US" sz="2402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Lack of AI-driven health guidance for patients.</a:t>
            </a:r>
          </a:p>
          <a:p>
            <a:pPr algn="l">
              <a:lnSpc>
                <a:spcPts val="3363"/>
              </a:lnSpc>
            </a:pPr>
          </a:p>
          <a:p>
            <a:pPr algn="l" marL="518701" indent="-259350" lvl="1">
              <a:lnSpc>
                <a:spcPts val="3363"/>
              </a:lnSpc>
              <a:buFont typeface="Arial"/>
              <a:buChar char="•"/>
            </a:pPr>
            <a:r>
              <a:rPr lang="en-US" sz="2402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Weak security in existing digital systems.</a:t>
            </a:r>
          </a:p>
          <a:p>
            <a:pPr algn="l">
              <a:lnSpc>
                <a:spcPts val="3363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5715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-18556" t="-347" r="-1456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49072" y="2610614"/>
            <a:ext cx="804706" cy="643808"/>
          </a:xfrm>
          <a:custGeom>
            <a:avLst/>
            <a:gdLst/>
            <a:ahLst/>
            <a:cxnLst/>
            <a:rect r="r" b="b" t="t" l="l"/>
            <a:pathLst>
              <a:path h="643808" w="804706">
                <a:moveTo>
                  <a:pt x="0" y="0"/>
                </a:moveTo>
                <a:lnTo>
                  <a:pt x="804706" y="0"/>
                </a:lnTo>
                <a:lnTo>
                  <a:pt x="804706" y="643808"/>
                </a:lnTo>
                <a:lnTo>
                  <a:pt x="0" y="6438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889544" y="2604223"/>
            <a:ext cx="4273617" cy="75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OBJECTIVES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889544" y="4242162"/>
            <a:ext cx="13595335" cy="3348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Provide an easy-to-use digital platform for doctor appointments.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Ensure real-time availability and schedule management.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Introduce AI-driven health suggestions for patients.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Enable telemedicine, e-prescriptions, and cloud deployment.</a:t>
            </a:r>
          </a:p>
          <a:p>
            <a:pPr algn="l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4281" y="0"/>
            <a:ext cx="17603719" cy="8720063"/>
          </a:xfrm>
          <a:custGeom>
            <a:avLst/>
            <a:gdLst/>
            <a:ahLst/>
            <a:cxnLst/>
            <a:rect r="r" b="b" t="t" l="l"/>
            <a:pathLst>
              <a:path h="8720063" w="17603719">
                <a:moveTo>
                  <a:pt x="0" y="0"/>
                </a:moveTo>
                <a:lnTo>
                  <a:pt x="17603719" y="0"/>
                </a:lnTo>
                <a:lnTo>
                  <a:pt x="17603719" y="8720063"/>
                </a:lnTo>
                <a:lnTo>
                  <a:pt x="0" y="87200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-2070" t="0" r="-14758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88940" y="2529405"/>
            <a:ext cx="11336634" cy="216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LITERATURE REVIEW / EXISTING SYSTEM</a:t>
            </a:r>
          </a:p>
          <a:p>
            <a:pPr algn="l">
              <a:lnSpc>
                <a:spcPts val="56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088940" y="4576672"/>
            <a:ext cx="15378845" cy="435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Existing systems: Manual registers, phone-based booking, standalone hospital apps.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Limitations: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High chances of d</a:t>
            </a: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OUBLE BOOKING &amp; HUMAN ERROR.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NO INTEGRATION AMONG PATIENTS, DOCTORS, AND ADMINS.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POOR DATA SECURITY.</a:t>
            </a:r>
          </a:p>
          <a:p>
            <a:pPr algn="just">
              <a:lnSpc>
                <a:spcPts val="2400"/>
              </a:lnSpc>
            </a:pPr>
          </a:p>
          <a:p>
            <a:pPr algn="just">
              <a:lnSpc>
                <a:spcPts val="2400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NO CENTRALIZED DIGITAL HEALTH RECORDS.</a:t>
            </a:r>
          </a:p>
          <a:p>
            <a:pPr algn="just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8467725" y="4071311"/>
            <a:ext cx="4264457" cy="3559630"/>
            <a:chOff x="0" y="0"/>
            <a:chExt cx="1123149" cy="9375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3149" cy="937516"/>
            </a:xfrm>
            <a:custGeom>
              <a:avLst/>
              <a:gdLst/>
              <a:ahLst/>
              <a:cxnLst/>
              <a:rect r="r" b="b" t="t" l="l"/>
              <a:pathLst>
                <a:path h="937516" w="1123149">
                  <a:moveTo>
                    <a:pt x="0" y="0"/>
                  </a:moveTo>
                  <a:lnTo>
                    <a:pt x="1123149" y="0"/>
                  </a:lnTo>
                  <a:lnTo>
                    <a:pt x="1123149" y="937516"/>
                  </a:lnTo>
                  <a:lnTo>
                    <a:pt x="0" y="937516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0"/>
                  </a:srgbClr>
                </a:gs>
                <a:gs pos="50000">
                  <a:srgbClr val="000000">
                    <a:alpha val="485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1123149" cy="9279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68538" y="867583"/>
            <a:ext cx="17956467" cy="6763358"/>
          </a:xfrm>
          <a:custGeom>
            <a:avLst/>
            <a:gdLst/>
            <a:ahLst/>
            <a:cxnLst/>
            <a:rect r="r" b="b" t="t" l="l"/>
            <a:pathLst>
              <a:path h="6763358" w="17956467">
                <a:moveTo>
                  <a:pt x="0" y="0"/>
                </a:moveTo>
                <a:lnTo>
                  <a:pt x="17956467" y="0"/>
                </a:lnTo>
                <a:lnTo>
                  <a:pt x="17956467" y="6763358"/>
                </a:lnTo>
                <a:lnTo>
                  <a:pt x="0" y="67633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-33776" r="-20651" b="-204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07202" y="2482721"/>
            <a:ext cx="12510967" cy="1456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PROPOSED SYSTEM METHODOLOGY</a:t>
            </a:r>
          </a:p>
          <a:p>
            <a:pPr algn="l">
              <a:lnSpc>
                <a:spcPts val="56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807202" y="3948936"/>
            <a:ext cx="8163068" cy="4685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Web-based platform using MERN stack.</a:t>
            </a:r>
          </a:p>
          <a:p>
            <a:pPr algn="just">
              <a:lnSpc>
                <a:spcPts val="2664"/>
              </a:lnSpc>
            </a:pPr>
          </a:p>
          <a:p>
            <a:pPr algn="just"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Modular approach: Patient, Doctor, Admin modules.</a:t>
            </a:r>
          </a:p>
          <a:p>
            <a:pPr algn="just">
              <a:lnSpc>
                <a:spcPts val="2664"/>
              </a:lnSpc>
            </a:pPr>
          </a:p>
          <a:p>
            <a:pPr algn="just"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Features:</a:t>
            </a:r>
          </a:p>
          <a:p>
            <a:pPr algn="just">
              <a:lnSpc>
                <a:spcPts val="2664"/>
              </a:lnSpc>
            </a:pPr>
          </a:p>
          <a:p>
            <a:pPr algn="just"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AI chatbot for health suggestions.</a:t>
            </a:r>
          </a:p>
          <a:p>
            <a:pPr algn="just">
              <a:lnSpc>
                <a:spcPts val="2664"/>
              </a:lnSpc>
            </a:pPr>
          </a:p>
          <a:p>
            <a:pPr algn="just"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Appointment booking &amp; video consultation.</a:t>
            </a:r>
          </a:p>
          <a:p>
            <a:pPr algn="just">
              <a:lnSpc>
                <a:spcPts val="2664"/>
              </a:lnSpc>
            </a:pPr>
          </a:p>
          <a:p>
            <a:pPr algn="just"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E-prescriptions &amp; medical record storage.</a:t>
            </a:r>
          </a:p>
          <a:p>
            <a:pPr algn="just">
              <a:lnSpc>
                <a:spcPts val="2664"/>
              </a:lnSpc>
            </a:pPr>
          </a:p>
          <a:p>
            <a:pPr algn="just"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Real-time notifications &amp; alerts.</a:t>
            </a:r>
          </a:p>
          <a:p>
            <a:pPr algn="just">
              <a:lnSpc>
                <a:spcPts val="2664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458" y="21351"/>
            <a:ext cx="18228542" cy="6765290"/>
          </a:xfrm>
          <a:custGeom>
            <a:avLst/>
            <a:gdLst/>
            <a:ahLst/>
            <a:cxnLst/>
            <a:rect r="r" b="b" t="t" l="l"/>
            <a:pathLst>
              <a:path h="6765290" w="18228542">
                <a:moveTo>
                  <a:pt x="0" y="0"/>
                </a:moveTo>
                <a:lnTo>
                  <a:pt x="18228542" y="0"/>
                </a:lnTo>
                <a:lnTo>
                  <a:pt x="18228542" y="6765290"/>
                </a:lnTo>
                <a:lnTo>
                  <a:pt x="0" y="67652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-30453" r="-1418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6968" y="3020464"/>
            <a:ext cx="4317950" cy="6561576"/>
          </a:xfrm>
          <a:custGeom>
            <a:avLst/>
            <a:gdLst/>
            <a:ahLst/>
            <a:cxnLst/>
            <a:rect r="r" b="b" t="t" l="l"/>
            <a:pathLst>
              <a:path h="6561576" w="4317950">
                <a:moveTo>
                  <a:pt x="0" y="0"/>
                </a:moveTo>
                <a:lnTo>
                  <a:pt x="4317950" y="0"/>
                </a:lnTo>
                <a:lnTo>
                  <a:pt x="4317950" y="6561577"/>
                </a:lnTo>
                <a:lnTo>
                  <a:pt x="0" y="65615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83" t="-168" r="0" b="-16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36968" y="1563774"/>
            <a:ext cx="7797806" cy="1456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WORKFLOW DIAGRAM</a:t>
            </a:r>
          </a:p>
          <a:p>
            <a:pPr algn="l">
              <a:lnSpc>
                <a:spcPts val="560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025095" y="2953789"/>
            <a:ext cx="10389009" cy="4615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 Help – Patient enters symptoms, AI suggests doctors.</a:t>
            </a:r>
          </a:p>
          <a:p>
            <a:pPr algn="just">
              <a:lnSpc>
                <a:spcPts val="3359"/>
              </a:lnSpc>
            </a:pP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Consultation – Choose video call or hospital visit.</a:t>
            </a:r>
          </a:p>
          <a:p>
            <a:pPr algn="just">
              <a:lnSpc>
                <a:spcPts val="3359"/>
              </a:lnSpc>
            </a:pP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Doctor Service – Consultation with e-prescription &amp; queue management.</a:t>
            </a:r>
          </a:p>
          <a:p>
            <a:pPr algn="just">
              <a:lnSpc>
                <a:spcPts val="3359"/>
              </a:lnSpc>
            </a:pP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Reminders – Real-time alerts for appointments and follow-ups.</a:t>
            </a:r>
          </a:p>
          <a:p>
            <a:pPr algn="just">
              <a:lnSpc>
                <a:spcPts val="3359"/>
              </a:lnSpc>
            </a:pP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Secure Records – Patient history stored safely in the cloud.</a:t>
            </a:r>
          </a:p>
          <a:p>
            <a:pPr algn="just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3375" y="199741"/>
            <a:ext cx="17621250" cy="7754112"/>
          </a:xfrm>
          <a:custGeom>
            <a:avLst/>
            <a:gdLst/>
            <a:ahLst/>
            <a:cxnLst/>
            <a:rect r="r" b="b" t="t" l="l"/>
            <a:pathLst>
              <a:path h="7754112" w="17621250">
                <a:moveTo>
                  <a:pt x="0" y="0"/>
                </a:moveTo>
                <a:lnTo>
                  <a:pt x="17621250" y="0"/>
                </a:lnTo>
                <a:lnTo>
                  <a:pt x="17621250" y="7754112"/>
                </a:lnTo>
                <a:lnTo>
                  <a:pt x="0" y="77541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0" r="-3783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03545" y="2129588"/>
            <a:ext cx="7085946" cy="1340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6"/>
              </a:lnSpc>
            </a:pPr>
            <a:r>
              <a:rPr lang="en-US" sz="5146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TECHNOLOGY STACK</a:t>
            </a:r>
          </a:p>
          <a:p>
            <a:pPr algn="l">
              <a:lnSpc>
                <a:spcPts val="5146"/>
              </a:lnSpc>
            </a:pPr>
          </a:p>
        </p:txBody>
      </p:sp>
      <p:sp>
        <p:nvSpPr>
          <p:cNvPr name="AutoShape 4" id="4"/>
          <p:cNvSpPr/>
          <p:nvPr/>
        </p:nvSpPr>
        <p:spPr>
          <a:xfrm flipV="true">
            <a:off x="2836216" y="3112049"/>
            <a:ext cx="0" cy="1789062"/>
          </a:xfrm>
          <a:prstGeom prst="line">
            <a:avLst/>
          </a:prstGeom>
          <a:ln cap="flat" w="9525">
            <a:solidFill>
              <a:srgbClr val="C3C5C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2836216" y="0"/>
            <a:ext cx="0" cy="1238250"/>
          </a:xfrm>
          <a:prstGeom prst="line">
            <a:avLst/>
          </a:prstGeom>
          <a:ln cap="flat" w="9525">
            <a:solidFill>
              <a:srgbClr val="C3C5C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2571750" y="1905000"/>
            <a:ext cx="441301" cy="538456"/>
          </a:xfrm>
          <a:custGeom>
            <a:avLst/>
            <a:gdLst/>
            <a:ahLst/>
            <a:cxnLst/>
            <a:rect r="r" b="b" t="t" l="l"/>
            <a:pathLst>
              <a:path h="538456" w="441301">
                <a:moveTo>
                  <a:pt x="0" y="0"/>
                </a:moveTo>
                <a:lnTo>
                  <a:pt x="441301" y="0"/>
                </a:lnTo>
                <a:lnTo>
                  <a:pt x="441301" y="538456"/>
                </a:lnTo>
                <a:lnTo>
                  <a:pt x="0" y="5384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585456" y="5567861"/>
            <a:ext cx="534540" cy="538456"/>
          </a:xfrm>
          <a:custGeom>
            <a:avLst/>
            <a:gdLst/>
            <a:ahLst/>
            <a:cxnLst/>
            <a:rect r="r" b="b" t="t" l="l"/>
            <a:pathLst>
              <a:path h="538456" w="534540">
                <a:moveTo>
                  <a:pt x="0" y="0"/>
                </a:moveTo>
                <a:lnTo>
                  <a:pt x="534540" y="0"/>
                </a:lnTo>
                <a:lnTo>
                  <a:pt x="534540" y="538457"/>
                </a:lnTo>
                <a:lnTo>
                  <a:pt x="0" y="5384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103545" y="3412843"/>
            <a:ext cx="8900131" cy="5444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spc="143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FRONTEND: REACT.JS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399" spc="143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BACKEND: NODE.JS, EXPRESS.JS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399" spc="143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DATABASE: MONGODB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399" spc="143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SECURITY: JWT AUTHENTICATION, PASSWORD HASHING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399" spc="143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DEPLOYMENT: RENDER / HEROKU / AWS (CLOUD-READY)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10337"/>
            <a:ext cx="17812895" cy="7317943"/>
          </a:xfrm>
          <a:custGeom>
            <a:avLst/>
            <a:gdLst/>
            <a:ahLst/>
            <a:cxnLst/>
            <a:rect r="r" b="b" t="t" l="l"/>
            <a:pathLst>
              <a:path h="7317943" w="17812895">
                <a:moveTo>
                  <a:pt x="0" y="0"/>
                </a:moveTo>
                <a:lnTo>
                  <a:pt x="17812895" y="0"/>
                </a:lnTo>
                <a:lnTo>
                  <a:pt x="17812895" y="7317943"/>
                </a:lnTo>
                <a:lnTo>
                  <a:pt x="0" y="73179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0" t="-2980" r="-2667" b="-298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14053234" y="4266922"/>
            <a:ext cx="560606" cy="2765425"/>
            <a:chOff x="0" y="0"/>
            <a:chExt cx="147649" cy="72834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7649" cy="728342"/>
            </a:xfrm>
            <a:custGeom>
              <a:avLst/>
              <a:gdLst/>
              <a:ahLst/>
              <a:cxnLst/>
              <a:rect r="r" b="b" t="t" l="l"/>
              <a:pathLst>
                <a:path h="728342" w="147649">
                  <a:moveTo>
                    <a:pt x="0" y="0"/>
                  </a:moveTo>
                  <a:lnTo>
                    <a:pt x="147649" y="0"/>
                  </a:lnTo>
                  <a:lnTo>
                    <a:pt x="147649" y="728342"/>
                  </a:lnTo>
                  <a:lnTo>
                    <a:pt x="0" y="728342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0"/>
                  </a:srgbClr>
                </a:gs>
                <a:gs pos="50000">
                  <a:srgbClr val="000000">
                    <a:alpha val="485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147649" cy="7188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615169" y="2147097"/>
            <a:ext cx="5438391" cy="3222234"/>
          </a:xfrm>
          <a:custGeom>
            <a:avLst/>
            <a:gdLst/>
            <a:ahLst/>
            <a:cxnLst/>
            <a:rect r="r" b="b" t="t" l="l"/>
            <a:pathLst>
              <a:path h="3222234" w="5438391">
                <a:moveTo>
                  <a:pt x="0" y="0"/>
                </a:moveTo>
                <a:lnTo>
                  <a:pt x="5438391" y="0"/>
                </a:lnTo>
                <a:lnTo>
                  <a:pt x="5438391" y="3222234"/>
                </a:lnTo>
                <a:lnTo>
                  <a:pt x="0" y="32222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50" t="0" r="-115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644809" y="6317103"/>
            <a:ext cx="5544365" cy="3022354"/>
          </a:xfrm>
          <a:custGeom>
            <a:avLst/>
            <a:gdLst/>
            <a:ahLst/>
            <a:cxnLst/>
            <a:rect r="r" b="b" t="t" l="l"/>
            <a:pathLst>
              <a:path h="3022354" w="5544365">
                <a:moveTo>
                  <a:pt x="0" y="0"/>
                </a:moveTo>
                <a:lnTo>
                  <a:pt x="5544366" y="0"/>
                </a:lnTo>
                <a:lnTo>
                  <a:pt x="5544366" y="3022354"/>
                </a:lnTo>
                <a:lnTo>
                  <a:pt x="0" y="30223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605" t="-2803" r="0" b="-1652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688980" y="2087078"/>
            <a:ext cx="5074418" cy="3282253"/>
          </a:xfrm>
          <a:custGeom>
            <a:avLst/>
            <a:gdLst/>
            <a:ahLst/>
            <a:cxnLst/>
            <a:rect r="r" b="b" t="t" l="l"/>
            <a:pathLst>
              <a:path h="3282253" w="5074418">
                <a:moveTo>
                  <a:pt x="0" y="0"/>
                </a:moveTo>
                <a:lnTo>
                  <a:pt x="5074418" y="0"/>
                </a:lnTo>
                <a:lnTo>
                  <a:pt x="5074418" y="3282253"/>
                </a:lnTo>
                <a:lnTo>
                  <a:pt x="0" y="32822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763" t="0" r="-10466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688980" y="6317103"/>
            <a:ext cx="5074418" cy="3022354"/>
          </a:xfrm>
          <a:custGeom>
            <a:avLst/>
            <a:gdLst/>
            <a:ahLst/>
            <a:cxnLst/>
            <a:rect r="r" b="b" t="t" l="l"/>
            <a:pathLst>
              <a:path h="3022354" w="5074418">
                <a:moveTo>
                  <a:pt x="0" y="0"/>
                </a:moveTo>
                <a:lnTo>
                  <a:pt x="5074418" y="0"/>
                </a:lnTo>
                <a:lnTo>
                  <a:pt x="5074418" y="3022354"/>
                </a:lnTo>
                <a:lnTo>
                  <a:pt x="0" y="30223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889" t="-71" r="-10583" b="-10521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47891" y="690407"/>
            <a:ext cx="10569276" cy="1456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IMPLEMENTATION &amp; RESULTS</a:t>
            </a:r>
          </a:p>
          <a:p>
            <a:pPr algn="l">
              <a:lnSpc>
                <a:spcPts val="560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644809" y="5465568"/>
            <a:ext cx="1752142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Alice Bold"/>
                <a:ea typeface="Alice Bold"/>
                <a:cs typeface="Alice Bold"/>
                <a:sym typeface="Alice Bold"/>
              </a:rPr>
              <a:t>Home Page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44809" y="9560806"/>
            <a:ext cx="21650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Alice Bold"/>
                <a:ea typeface="Alice Bold"/>
                <a:cs typeface="Alice Bold"/>
                <a:sym typeface="Alice Bold"/>
              </a:rPr>
              <a:t>Find Doctors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885444" y="5465568"/>
            <a:ext cx="1318076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Alice Bold"/>
                <a:ea typeface="Alice Bold"/>
                <a:cs typeface="Alice Bold"/>
                <a:sym typeface="Alice Bold"/>
              </a:rPr>
              <a:t>Chatbot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88980" y="9560806"/>
            <a:ext cx="2628187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Alice Bold"/>
                <a:ea typeface="Alice Bold"/>
                <a:cs typeface="Alice Bold"/>
                <a:sym typeface="Alice Bold"/>
              </a:rPr>
              <a:t>Doctor Dashboard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DAGzP0e0AHo</dc:identifier>
  <dcterms:modified xsi:type="dcterms:W3CDTF">2011-08-01T06:04:30Z</dcterms:modified>
  <cp:revision>1</cp:revision>
  <dc:title>Dark Blue Gradient Modern Professional Presentation</dc:title>
</cp:coreProperties>
</file>

<file path=docProps/thumbnail.jpeg>
</file>